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A8C8A-685E-C000-2E4A-D6A4B3A7BE6E}" v="164" dt="2025-09-12T17:34:05.105"/>
    <p1510:client id="{900A9D69-90CC-3219-A073-EB3D424FFFAE}" v="104" dt="2025-09-12T17:30:03.416"/>
    <p1510:client id="{AC943329-B7D7-6E5D-B6E7-933A089AB40E}" v="86" dt="2025-09-12T17:32:59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BE625-F377-49BE-92EE-83F3EA688AF4}" type="datetimeFigureOut">
              <a:t>9/12/2025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DBB1A-4FF8-4DE1-A9EF-1AC1C27765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85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f8954bc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f8954bc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1697467" y="444633"/>
            <a:ext cx="8619200" cy="374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3200" b="1">
                <a:latin typeface="Gloria Hallelujah"/>
                <a:ea typeface="Gloria Hallelujah"/>
                <a:cs typeface="Gloria Hallelujah"/>
                <a:sym typeface="Gloria Hallelujah"/>
              </a:rPr>
              <a:t>WEEK OF: SEPT. 15, 2025 </a:t>
            </a:r>
            <a:endParaRPr sz="3200" b="1">
              <a:latin typeface="Gloria Hallelujah"/>
              <a:ea typeface="Gloria Hallelujah"/>
              <a:cs typeface="Gloria Hallelujah"/>
              <a:sym typeface="Gloria Hallelujah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261214" y="707175"/>
            <a:ext cx="3731343" cy="2827005"/>
            <a:chOff x="437825" y="1568589"/>
            <a:chExt cx="2685450" cy="3086700"/>
          </a:xfrm>
        </p:grpSpPr>
        <p:sp>
          <p:nvSpPr>
            <p:cNvPr id="64" name="Google Shape;64;p13"/>
            <p:cNvSpPr/>
            <p:nvPr/>
          </p:nvSpPr>
          <p:spPr>
            <a:xfrm>
              <a:off x="4400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37825" y="1568589"/>
              <a:ext cx="2683200" cy="411900"/>
            </a:xfrm>
            <a:prstGeom prst="rect">
              <a:avLst/>
            </a:prstGeom>
            <a:solidFill>
              <a:srgbClr val="FFFF00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</p:grpSp>
      <p:sp>
        <p:nvSpPr>
          <p:cNvPr id="66" name="Google Shape;66;p13"/>
          <p:cNvSpPr txBox="1">
            <a:spLocks noGrp="1"/>
          </p:cNvSpPr>
          <p:nvPr>
            <p:ph type="body" idx="4294967295"/>
          </p:nvPr>
        </p:nvSpPr>
        <p:spPr>
          <a:xfrm>
            <a:off x="42074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ELA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4294967295"/>
          </p:nvPr>
        </p:nvSpPr>
        <p:spPr>
          <a:xfrm>
            <a:off x="257617" y="1070945"/>
            <a:ext cx="3739169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400" b="1">
                <a:ea typeface="Comfortaa"/>
                <a:sym typeface="Comfortaa"/>
              </a:rPr>
              <a:t>3.RI.KID.2 - </a:t>
            </a:r>
            <a:r>
              <a:rPr lang="en" sz="1400">
                <a:ea typeface="Comfortaa"/>
                <a:sym typeface="Comfortaa"/>
              </a:rPr>
              <a:t>Determine the main idea of a text; recount the key ideas, and explain how they support the main idea. </a:t>
            </a:r>
            <a:endParaRPr lang="en" sz="1400"/>
          </a:p>
          <a:p>
            <a:pPr marL="0" indent="0">
              <a:spcBef>
                <a:spcPts val="1067"/>
              </a:spcBef>
              <a:buNone/>
            </a:pPr>
            <a:r>
              <a:rPr lang="en" sz="1600" b="1">
                <a:latin typeface="Calibri"/>
                <a:ea typeface="Comfortaa"/>
                <a:cs typeface="Comfortaa"/>
                <a:sym typeface="Comfortaa"/>
              </a:rPr>
              <a:t>Phonics: 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Ending Blends (-ng, -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nk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) </a:t>
            </a:r>
            <a:endParaRPr lang="en" sz="1600">
              <a:latin typeface="Calibri"/>
              <a:ea typeface="Comfortaa"/>
            </a:endParaRPr>
          </a:p>
          <a:p>
            <a:pPr marL="0" indent="0">
              <a:spcBef>
                <a:spcPts val="1067"/>
              </a:spcBef>
              <a:buNone/>
            </a:pPr>
            <a:r>
              <a:rPr lang="en" sz="1200" b="1">
                <a:latin typeface="Calibri"/>
                <a:ea typeface="Comfortaa"/>
                <a:cs typeface="Comfortaa"/>
                <a:sym typeface="Comfortaa"/>
              </a:rPr>
              <a:t> </a:t>
            </a:r>
            <a:r>
              <a:rPr lang="en" sz="1600" b="1">
                <a:latin typeface="Calibri"/>
                <a:ea typeface="Comfortaa"/>
                <a:cs typeface="Comfortaa"/>
                <a:sym typeface="Comfortaa"/>
              </a:rPr>
              <a:t>Grammar- 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Regular Plural Nouns </a:t>
            </a:r>
            <a:endParaRPr lang="en" sz="1600">
              <a:latin typeface="Calibri"/>
              <a:ea typeface="Comfortaa"/>
              <a:cs typeface="Comfortaa"/>
            </a:endParaRPr>
          </a:p>
          <a:p>
            <a:pPr marL="0" indent="0">
              <a:spcBef>
                <a:spcPts val="1067"/>
              </a:spcBef>
              <a:buNone/>
            </a:pPr>
            <a:endParaRPr lang="en" sz="1050" b="1">
              <a:latin typeface="Comfortaa"/>
            </a:endParaRP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867"/>
          </a:p>
        </p:txBody>
      </p:sp>
      <p:grpSp>
        <p:nvGrpSpPr>
          <p:cNvPr id="68" name="Google Shape;68;p13"/>
          <p:cNvGrpSpPr/>
          <p:nvPr/>
        </p:nvGrpSpPr>
        <p:grpSpPr>
          <a:xfrm>
            <a:off x="4141405" y="707175"/>
            <a:ext cx="3728217" cy="2827005"/>
            <a:chOff x="3230400" y="1568589"/>
            <a:chExt cx="2683200" cy="3086700"/>
          </a:xfrm>
        </p:grpSpPr>
        <p:sp>
          <p:nvSpPr>
            <p:cNvPr id="69" name="Google Shape;69;p13"/>
            <p:cNvSpPr/>
            <p:nvPr/>
          </p:nvSpPr>
          <p:spPr>
            <a:xfrm>
              <a:off x="3230400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r>
                <a:rPr lang="en-US" sz="1100"/>
                <a:t>  </a:t>
              </a: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230400" y="1568600"/>
              <a:ext cx="2683200" cy="411900"/>
            </a:xfrm>
            <a:prstGeom prst="rect">
              <a:avLst/>
            </a:prstGeom>
            <a:solidFill>
              <a:srgbClr val="FF9900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1" name="Google Shape;71;p13"/>
          <p:cNvSpPr txBox="1">
            <a:spLocks noGrp="1"/>
          </p:cNvSpPr>
          <p:nvPr>
            <p:ph type="body" idx="4294967295"/>
          </p:nvPr>
        </p:nvSpPr>
        <p:spPr>
          <a:xfrm>
            <a:off x="428128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MATH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4294967295"/>
          </p:nvPr>
        </p:nvSpPr>
        <p:spPr>
          <a:xfrm>
            <a:off x="4142502" y="1034619"/>
            <a:ext cx="3727165" cy="239438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400">
                <a:latin typeface="Times New Roman"/>
                <a:ea typeface="Comfortaa"/>
                <a:cs typeface="Times New Roman"/>
                <a:sym typeface="Comfortaa"/>
              </a:rPr>
              <a:t>Topic 3 focuses on using known facts and properties of multiplication to learn the multiplication facts with factors of </a:t>
            </a:r>
            <a:endParaRPr lang="en-US" sz="1400"/>
          </a:p>
          <a:p>
            <a:pPr marL="0" indent="0">
              <a:buNone/>
            </a:pPr>
            <a:r>
              <a:rPr lang="en" sz="1400">
                <a:latin typeface="Times New Roman"/>
                <a:ea typeface="Comfortaa"/>
                <a:cs typeface="Times New Roman"/>
                <a:sym typeface="Comfortaa"/>
              </a:rPr>
              <a:t>3, 3, 6, 7, and 8. Our main focus this week will be the</a:t>
            </a:r>
            <a:r>
              <a:rPr lang="en" sz="1400" b="1">
                <a:latin typeface="Times New Roman"/>
                <a:ea typeface="Comfortaa"/>
                <a:cs typeface="Times New Roman"/>
                <a:sym typeface="Comfortaa"/>
              </a:rPr>
              <a:t> associative  property.</a:t>
            </a:r>
            <a:endParaRPr lang="en" sz="1400" b="1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r>
              <a:rPr lang="en" sz="2000">
                <a:latin typeface="Times New Roman"/>
                <a:ea typeface="Comfortaa"/>
                <a:cs typeface="Times New Roman"/>
              </a:rPr>
              <a:t>TOPIC 3 Test FRIDAY</a:t>
            </a:r>
          </a:p>
          <a:p>
            <a:pPr marL="0" indent="0">
              <a:buNone/>
            </a:pPr>
            <a:endParaRPr lang="en" sz="1400" b="1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r>
              <a:rPr lang="en" sz="1400" b="1">
                <a:latin typeface="Times New Roman"/>
                <a:ea typeface="Comfortaa"/>
                <a:cs typeface="Times New Roman"/>
              </a:rPr>
              <a:t>Homework is due on Friday!</a:t>
            </a: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333">
              <a:latin typeface="Comfortaa"/>
              <a:ea typeface="Comfortaa"/>
              <a:cs typeface="Comfortaa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8021594" y="707175"/>
            <a:ext cx="3731343" cy="2827005"/>
            <a:chOff x="6022975" y="1568589"/>
            <a:chExt cx="2685450" cy="3086700"/>
          </a:xfrm>
        </p:grpSpPr>
        <p:sp>
          <p:nvSpPr>
            <p:cNvPr id="74" name="Google Shape;74;p13"/>
            <p:cNvSpPr/>
            <p:nvPr/>
          </p:nvSpPr>
          <p:spPr>
            <a:xfrm>
              <a:off x="60229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6025225" y="1568600"/>
              <a:ext cx="2683200" cy="411900"/>
            </a:xfrm>
            <a:prstGeom prst="rect">
              <a:avLst/>
            </a:prstGeom>
            <a:solidFill>
              <a:srgbClr val="6AA84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6" name="Google Shape;76;p13"/>
          <p:cNvSpPr txBox="1">
            <a:spLocks noGrp="1"/>
          </p:cNvSpPr>
          <p:nvPr>
            <p:ph type="body" idx="4294967295"/>
          </p:nvPr>
        </p:nvSpPr>
        <p:spPr>
          <a:xfrm>
            <a:off x="8138693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67">
                <a:latin typeface="Fredoka One"/>
                <a:ea typeface="Fredoka One"/>
                <a:cs typeface="Fredoka One"/>
                <a:sym typeface="Fredoka One"/>
              </a:rPr>
              <a:t>SCIENCE/SOCIAL STUDIES</a:t>
            </a:r>
            <a:endParaRPr sz="1867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4294967295"/>
          </p:nvPr>
        </p:nvSpPr>
        <p:spPr>
          <a:xfrm>
            <a:off x="8018465" y="1024015"/>
            <a:ext cx="3466000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300" b="1">
                <a:latin typeface="Comfortaa"/>
                <a:ea typeface="Comfortaa"/>
                <a:cs typeface="Comfortaa"/>
                <a:sym typeface="Comfortaa"/>
              </a:rPr>
              <a:t>Sci: </a:t>
            </a:r>
            <a:r>
              <a:rPr lang="en" sz="1300" b="1">
                <a:ea typeface="Comfortaa"/>
                <a:sym typeface="Comfortaa"/>
              </a:rPr>
              <a:t>3.PS1.2:</a:t>
            </a:r>
            <a:r>
              <a:rPr lang="en" sz="1300">
                <a:ea typeface="Comfortaa"/>
                <a:sym typeface="Comfortaa"/>
              </a:rPr>
              <a:t> Differentiate between changes caused by heating or cooling</a:t>
            </a:r>
            <a:r>
              <a:rPr lang="en" sz="1300">
                <a:ea typeface="Comfortaa"/>
              </a:rPr>
              <a:t> that can be reversed </a:t>
            </a:r>
            <a:r>
              <a:rPr lang="en" sz="1300">
                <a:ea typeface="Comfortaa"/>
                <a:sym typeface="Comfortaa"/>
              </a:rPr>
              <a:t>and </a:t>
            </a:r>
            <a:r>
              <a:rPr lang="en" sz="1300"/>
              <a:t>that cannot.</a:t>
            </a:r>
            <a:endParaRPr lang="en" sz="1850"/>
          </a:p>
          <a:p>
            <a:pPr marL="0" indent="0">
              <a:buNone/>
            </a:pPr>
            <a:r>
              <a:rPr lang="en" sz="1300" b="1">
                <a:ea typeface="Comfortaa"/>
              </a:rPr>
              <a:t>Assessment:</a:t>
            </a:r>
            <a:r>
              <a:rPr lang="en" sz="1300">
                <a:ea typeface="Comfortaa"/>
              </a:rPr>
              <a:t> Wednesday for 306, Thursday for 305 and 307</a:t>
            </a:r>
            <a:endParaRPr lang="en" sz="1300">
              <a:ea typeface="Comfortaa"/>
              <a:sym typeface="Comfortaa"/>
            </a:endParaRPr>
          </a:p>
          <a:p>
            <a:pPr marL="0" indent="0">
              <a:spcBef>
                <a:spcPts val="1067"/>
              </a:spcBef>
              <a:spcAft>
                <a:spcPts val="1067"/>
              </a:spcAft>
              <a:buClr>
                <a:schemeClr val="dk1"/>
              </a:buClr>
              <a:buSzPts val="1100"/>
              <a:buNone/>
            </a:pPr>
            <a:r>
              <a:rPr lang="en" sz="1600" b="1">
                <a:latin typeface="Comfortaa"/>
                <a:ea typeface="Comfortaa"/>
                <a:cs typeface="Comfortaa"/>
                <a:sym typeface="Comfortaa"/>
              </a:rPr>
              <a:t>SS:  </a:t>
            </a: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 Examine major political and physical features on a map and globe.</a:t>
            </a:r>
            <a:r>
              <a:rPr lang="en" sz="1600">
                <a:latin typeface="Comfortaa"/>
                <a:ea typeface="Comfortaa"/>
                <a:cs typeface="Comfortaa"/>
              </a:rPr>
              <a:t>  Chapter 2 assessment for 305 and 306 Tuesday.</a:t>
            </a:r>
          </a:p>
        </p:txBody>
      </p:sp>
      <p:sp>
        <p:nvSpPr>
          <p:cNvPr id="78" name="Google Shape;78;p13"/>
          <p:cNvSpPr txBox="1"/>
          <p:nvPr/>
        </p:nvSpPr>
        <p:spPr>
          <a:xfrm>
            <a:off x="372333" y="3747267"/>
            <a:ext cx="5116400" cy="30268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>
                <a:latin typeface="Fredoka One"/>
                <a:ea typeface="Fredoka One"/>
                <a:cs typeface="Fredoka One"/>
                <a:sym typeface="Fredoka One"/>
              </a:rPr>
              <a:t>UPCOMING EVENTS:</a:t>
            </a:r>
            <a:endParaRPr sz="2450">
              <a:latin typeface="Fredoka One"/>
              <a:ea typeface="Fredoka One"/>
              <a:cs typeface="Fredoka One"/>
              <a:sym typeface="Fredoka One"/>
            </a:endParaRPr>
          </a:p>
          <a:p>
            <a:pPr marL="380365" indent="-380365">
              <a:buAutoNum type="arabicPeriod"/>
            </a:pPr>
            <a:endParaRPr lang="en-US" sz="1600">
              <a:latin typeface="Fredoka One"/>
              <a:ea typeface="Fredoka One"/>
              <a:cs typeface="Fredoka One"/>
            </a:endParaRPr>
          </a:p>
          <a:p>
            <a:pPr marL="186055">
              <a:buSzPts val="1400"/>
            </a:pPr>
            <a:r>
              <a:rPr lang="en" sz="1200">
                <a:latin typeface="Comfortaa"/>
                <a:ea typeface="Fredoka One"/>
                <a:cs typeface="Fredoka One"/>
              </a:rPr>
              <a:t> ELA – Main Idea Test Friday 9/19 </a:t>
            </a:r>
          </a:p>
          <a:p>
            <a:pPr marL="186055">
              <a:buSzPts val="1400"/>
            </a:pPr>
            <a:endParaRPr lang="en" sz="1200">
              <a:latin typeface="Comfortaa"/>
              <a:ea typeface="Fredoka One"/>
              <a:cs typeface="Fredoka One"/>
            </a:endParaRPr>
          </a:p>
          <a:p>
            <a:pPr marL="186055">
              <a:buSzPts val="1400"/>
            </a:pPr>
            <a:endParaRPr lang="en" sz="1200">
              <a:latin typeface="Comfortaa"/>
              <a:ea typeface="Fredoka One"/>
              <a:cs typeface="Fredoka One"/>
            </a:endParaRPr>
          </a:p>
          <a:p>
            <a:pPr marL="186055">
              <a:buSzPts val="1400"/>
            </a:pPr>
            <a:r>
              <a:rPr lang="en" sz="1200">
                <a:latin typeface="Comfortaa"/>
                <a:ea typeface="Fredoka One"/>
                <a:cs typeface="Fredoka One"/>
              </a:rPr>
              <a:t>Topic 3 Math Test-Friday </a:t>
            </a:r>
          </a:p>
          <a:p>
            <a:pPr marL="186055">
              <a:buSzPts val="1400"/>
            </a:pPr>
            <a:r>
              <a:rPr lang="en" sz="1200">
                <a:latin typeface="Comfortaa"/>
                <a:ea typeface="Fredoka One"/>
                <a:cs typeface="Fredoka One"/>
              </a:rPr>
              <a:t>Oct.19- Field trips funds are due</a:t>
            </a:r>
          </a:p>
          <a:p>
            <a:endParaRPr lang="en-US" sz="2489">
              <a:latin typeface="Fredoka One"/>
              <a:ea typeface="Fredoka One"/>
              <a:cs typeface="Fredoka One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922133" y="4232567"/>
            <a:ext cx="5830800" cy="24864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 b="1">
                <a:latin typeface="Fredoka One"/>
                <a:ea typeface="Fredoka One"/>
                <a:cs typeface="Fredoka One"/>
                <a:sym typeface="Fredoka One"/>
              </a:rPr>
              <a:t>REMINDERS:</a:t>
            </a:r>
            <a:endParaRPr sz="2450" b="1">
              <a:latin typeface="Fredoka One"/>
              <a:ea typeface="Fredoka One"/>
              <a:cs typeface="Fredoka One"/>
              <a:sym typeface="Fredoka One"/>
            </a:endParaRPr>
          </a:p>
          <a:p>
            <a:endParaRPr lang="en" sz="1450" b="1">
              <a:latin typeface="Comfortaa"/>
              <a:ea typeface="Comfortaa"/>
              <a:cs typeface="Comfortaa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Homework will be given on Monday &amp; is due on Friday.</a:t>
            </a: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Spelling Test every Friday </a:t>
            </a:r>
          </a:p>
          <a:p>
            <a:endParaRPr lang="en" sz="1467" b="1">
              <a:latin typeface="Comfortaa"/>
              <a:ea typeface="Comfortaa"/>
              <a:cs typeface="Comfortaa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Please check Wednesday folders, sign and return the following day!</a:t>
            </a:r>
          </a:p>
          <a:p>
            <a:r>
              <a:rPr lang="en" sz="1300" b="1">
                <a:latin typeface="Comfortaa"/>
                <a:ea typeface="Comfortaa"/>
                <a:cs typeface="Comfortaa"/>
                <a:sym typeface="Comfortaa"/>
              </a:rPr>
              <a:t>THANKS! – Ms. Smith, Mrs. Jones, and Mr. Colley</a:t>
            </a:r>
            <a:endParaRPr sz="1300" b="1">
              <a:latin typeface="Comfortaa"/>
              <a:ea typeface="Comfortaa"/>
              <a:cs typeface="Comfortaa"/>
            </a:endParaRPr>
          </a:p>
        </p:txBody>
      </p:sp>
      <p:pic>
        <p:nvPicPr>
          <p:cNvPr id="80" name="Google Shape;80;p13"/>
          <p:cNvPicPr preferRelativeResize="0"/>
          <p:nvPr/>
        </p:nvPicPr>
        <p:blipFill rotWithShape="1">
          <a:blip r:embed="rId3">
            <a:alphaModFix/>
          </a:blip>
          <a:srcRect t="42558" b="42905"/>
          <a:stretch/>
        </p:blipFill>
        <p:spPr>
          <a:xfrm rot="10800000" flipH="1">
            <a:off x="6459433" y="3577017"/>
            <a:ext cx="4756200" cy="61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751" y="5563279"/>
            <a:ext cx="4927567" cy="1155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0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WEEK OF: SEPT. 15, 2025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</cp:revision>
  <dcterms:created xsi:type="dcterms:W3CDTF">2013-07-15T20:26:40Z</dcterms:created>
  <dcterms:modified xsi:type="dcterms:W3CDTF">2025-09-12T17:49:50Z</dcterms:modified>
</cp:coreProperties>
</file>